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332" r:id="rId3"/>
    <p:sldId id="285" r:id="rId4"/>
    <p:sldId id="272" r:id="rId5"/>
    <p:sldId id="347" r:id="rId6"/>
    <p:sldId id="336" r:id="rId7"/>
    <p:sldId id="337" r:id="rId8"/>
    <p:sldId id="338" r:id="rId9"/>
    <p:sldId id="348" r:id="rId10"/>
    <p:sldId id="341" r:id="rId11"/>
    <p:sldId id="349" r:id="rId12"/>
    <p:sldId id="343" r:id="rId13"/>
    <p:sldId id="339" r:id="rId14"/>
    <p:sldId id="342" r:id="rId15"/>
    <p:sldId id="340" r:id="rId16"/>
    <p:sldId id="346" r:id="rId17"/>
    <p:sldId id="344" r:id="rId18"/>
    <p:sldId id="345" r:id="rId19"/>
    <p:sldId id="329" r:id="rId20"/>
    <p:sldId id="324" r:id="rId21"/>
    <p:sldId id="325" r:id="rId22"/>
    <p:sldId id="326" r:id="rId23"/>
    <p:sldId id="327" r:id="rId24"/>
    <p:sldId id="335" r:id="rId25"/>
    <p:sldId id="350" r:id="rId26"/>
    <p:sldId id="333" r:id="rId27"/>
    <p:sldId id="33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7F7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690" autoAdjust="0"/>
    <p:restoredTop sz="94575" autoAdjust="0"/>
  </p:normalViewPr>
  <p:slideViewPr>
    <p:cSldViewPr snapToGrid="0" snapToObjects="1">
      <p:cViewPr>
        <p:scale>
          <a:sx n="88" d="100"/>
          <a:sy n="88" d="100"/>
        </p:scale>
        <p:origin x="-920"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tiff>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8822C6-6926-A948-9B30-B74B008EDD2F}" type="datetimeFigureOut">
              <a:rPr lang="en-US" smtClean="0"/>
              <a:t>10/22/15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A09631-BB4C-594A-9445-63635826A06C}" type="slidenum">
              <a:rPr lang="en-US" smtClean="0"/>
              <a:t>‹#›</a:t>
            </a:fld>
            <a:endParaRPr lang="en-US"/>
          </a:p>
        </p:txBody>
      </p:sp>
    </p:spTree>
    <p:extLst>
      <p:ext uri="{BB962C8B-B14F-4D97-AF65-F5344CB8AC3E}">
        <p14:creationId xmlns:p14="http://schemas.microsoft.com/office/powerpoint/2010/main" val="2583738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Evolving </a:t>
            </a:r>
            <a:r>
              <a:rPr lang="en-US" dirty="0" err="1" smtClean="0"/>
              <a:t>BetterMeet</a:t>
            </a:r>
            <a:r>
              <a:rPr lang="en-US" dirty="0" smtClean="0"/>
              <a:t> brand.</a:t>
            </a:r>
            <a:r>
              <a:rPr lang="en-US" baseline="0" dirty="0" smtClean="0"/>
              <a:t> </a:t>
            </a:r>
          </a:p>
          <a:p>
            <a:r>
              <a:rPr lang="en-US" baseline="0" dirty="0" smtClean="0"/>
              <a:t>Selected interface. </a:t>
            </a:r>
          </a:p>
          <a:p>
            <a:r>
              <a:rPr lang="en-US" baseline="0" dirty="0" smtClean="0"/>
              <a:t>Prototype structure and tasks. </a:t>
            </a:r>
          </a:p>
          <a:p>
            <a:r>
              <a:rPr lang="en-US" baseline="0" dirty="0" smtClean="0"/>
              <a:t>Field work. Participant experiments. </a:t>
            </a:r>
          </a:p>
          <a:p>
            <a:r>
              <a:rPr lang="en-US" baseline="0" smtClean="0"/>
              <a:t>Results</a:t>
            </a:r>
          </a:p>
          <a:p>
            <a:r>
              <a:rPr lang="en-US" baseline="0" smtClean="0"/>
              <a:t>Looking ahead</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a:t>
            </a:fld>
            <a:endParaRPr lang="en-US"/>
          </a:p>
        </p:txBody>
      </p:sp>
    </p:spTree>
    <p:extLst>
      <p:ext uri="{BB962C8B-B14F-4D97-AF65-F5344CB8AC3E}">
        <p14:creationId xmlns:p14="http://schemas.microsoft.com/office/powerpoint/2010/main" val="2769425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agenda</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11</a:t>
            </a:fld>
            <a:endParaRPr lang="en-US"/>
          </a:p>
        </p:txBody>
      </p:sp>
    </p:spTree>
    <p:extLst>
      <p:ext uri="{BB962C8B-B14F-4D97-AF65-F5344CB8AC3E}">
        <p14:creationId xmlns:p14="http://schemas.microsoft.com/office/powerpoint/2010/main" val="4214930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Invite</a:t>
            </a:r>
            <a:r>
              <a:rPr lang="en-US" baseline="0" dirty="0" smtClean="0"/>
              <a:t> list</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13</a:t>
            </a:fld>
            <a:endParaRPr lang="en-US"/>
          </a:p>
        </p:txBody>
      </p:sp>
    </p:spTree>
    <p:extLst>
      <p:ext uri="{BB962C8B-B14F-4D97-AF65-F5344CB8AC3E}">
        <p14:creationId xmlns:p14="http://schemas.microsoft.com/office/powerpoint/2010/main" val="2715436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a:t>
            </a:r>
            <a:r>
              <a:rPr lang="en-US" baseline="0" dirty="0" smtClean="0"/>
              <a:t> does he need to be there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14</a:t>
            </a:fld>
            <a:endParaRPr lang="en-US"/>
          </a:p>
        </p:txBody>
      </p:sp>
    </p:spTree>
    <p:extLst>
      <p:ext uri="{BB962C8B-B14F-4D97-AF65-F5344CB8AC3E}">
        <p14:creationId xmlns:p14="http://schemas.microsoft.com/office/powerpoint/2010/main" val="36477527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pop-up</a:t>
            </a:r>
            <a:r>
              <a:rPr lang="en-US" baseline="0" dirty="0" smtClean="0"/>
              <a:t> alert</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15</a:t>
            </a:fld>
            <a:endParaRPr lang="en-US"/>
          </a:p>
        </p:txBody>
      </p:sp>
    </p:spTree>
    <p:extLst>
      <p:ext uri="{BB962C8B-B14F-4D97-AF65-F5344CB8AC3E}">
        <p14:creationId xmlns:p14="http://schemas.microsoft.com/office/powerpoint/2010/main" val="1906982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Push notification for attendee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17</a:t>
            </a:fld>
            <a:endParaRPr lang="en-US"/>
          </a:p>
        </p:txBody>
      </p:sp>
    </p:spTree>
    <p:extLst>
      <p:ext uri="{BB962C8B-B14F-4D97-AF65-F5344CB8AC3E}">
        <p14:creationId xmlns:p14="http://schemas.microsoft.com/office/powerpoint/2010/main" val="3477481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 agenda and rsvp</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18</a:t>
            </a:fld>
            <a:endParaRPr lang="en-US"/>
          </a:p>
        </p:txBody>
      </p:sp>
    </p:spTree>
    <p:extLst>
      <p:ext uri="{BB962C8B-B14F-4D97-AF65-F5344CB8AC3E}">
        <p14:creationId xmlns:p14="http://schemas.microsoft.com/office/powerpoint/2010/main" val="4035788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Range of different “tech prowess abilities.” Different interests, races, genders. Fulltime employees and students.</a:t>
            </a:r>
          </a:p>
          <a:p>
            <a:r>
              <a:rPr lang="en-US" sz="1200" u="none" kern="1200" baseline="0" dirty="0" smtClean="0">
                <a:solidFill>
                  <a:schemeClr val="tx1"/>
                </a:solidFill>
                <a:latin typeface="+mn-lt"/>
                <a:ea typeface="+mn-ea"/>
                <a:cs typeface="+mn-cs"/>
              </a:rPr>
              <a:t>Jack is 21 years old and grew up in the Bay Area. He is currently a student at Santa Clara studying sociology with a concentration in group communication. We selected Jack because he self identifies as an “early adopter of new technology,” and enjoys interacting with early stage prototypes. Additionally, we felt he would provide an interesting prospective given our product’s relationship to his field of study. </a:t>
            </a:r>
          </a:p>
          <a:p>
            <a:r>
              <a:rPr lang="en-US" sz="1200" u="none" kern="1200" baseline="0" dirty="0" smtClean="0">
                <a:solidFill>
                  <a:schemeClr val="tx1"/>
                </a:solidFill>
                <a:latin typeface="+mn-lt"/>
                <a:ea typeface="+mn-ea"/>
                <a:cs typeface="+mn-cs"/>
              </a:rPr>
              <a:t>SOCIOLOGY STUDENT FOCUS ON GROUP COMMUNICATION: NON-POWER-USER</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19</a:t>
            </a:fld>
            <a:endParaRPr lang="en-US"/>
          </a:p>
        </p:txBody>
      </p:sp>
    </p:spTree>
    <p:extLst>
      <p:ext uri="{BB962C8B-B14F-4D97-AF65-F5344CB8AC3E}">
        <p14:creationId xmlns:p14="http://schemas.microsoft.com/office/powerpoint/2010/main" val="7299524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Stacy is from New York and is a senior at Stanford studying economics. We ran this experiment in a study room at Stanford with minimal distractions.</a:t>
            </a:r>
          </a:p>
          <a:p>
            <a:r>
              <a:rPr lang="en-US" sz="1200" u="none" kern="1200" baseline="0" dirty="0" smtClean="0">
                <a:solidFill>
                  <a:schemeClr val="tx1"/>
                </a:solidFill>
                <a:latin typeface="+mn-lt"/>
                <a:ea typeface="+mn-ea"/>
                <a:cs typeface="+mn-cs"/>
              </a:rPr>
              <a:t>STANFORD STUDENT</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20</a:t>
            </a:fld>
            <a:endParaRPr lang="en-US"/>
          </a:p>
        </p:txBody>
      </p:sp>
    </p:spTree>
    <p:extLst>
      <p:ext uri="{BB962C8B-B14F-4D97-AF65-F5344CB8AC3E}">
        <p14:creationId xmlns:p14="http://schemas.microsoft.com/office/powerpoint/2010/main" val="26151341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Sonia is 25 years old and graduated from Cornell with a degree in creative writing. She began working at </a:t>
            </a:r>
            <a:r>
              <a:rPr lang="en-US" sz="1200" u="none" kern="1200" baseline="0" dirty="0" err="1" smtClean="0">
                <a:solidFill>
                  <a:schemeClr val="tx1"/>
                </a:solidFill>
                <a:latin typeface="+mn-lt"/>
                <a:ea typeface="+mn-ea"/>
                <a:cs typeface="+mn-cs"/>
              </a:rPr>
              <a:t>Robinhood</a:t>
            </a:r>
            <a:r>
              <a:rPr lang="en-US" sz="1200" u="none" kern="1200" baseline="0" dirty="0" smtClean="0">
                <a:solidFill>
                  <a:schemeClr val="tx1"/>
                </a:solidFill>
                <a:latin typeface="+mn-lt"/>
                <a:ea typeface="+mn-ea"/>
                <a:cs typeface="+mn-cs"/>
              </a:rPr>
              <a:t> this week in user-experience research and design. Sonia was selected because she is a full-time employee and has no previous knowledge of our project.</a:t>
            </a:r>
          </a:p>
          <a:p>
            <a:r>
              <a:rPr lang="en-US" sz="1200" u="none" kern="1200" baseline="0" dirty="0" smtClean="0">
                <a:solidFill>
                  <a:schemeClr val="tx1"/>
                </a:solidFill>
                <a:latin typeface="+mn-lt"/>
                <a:ea typeface="+mn-ea"/>
                <a:cs typeface="+mn-cs"/>
              </a:rPr>
              <a:t>EMPLOYEE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21</a:t>
            </a:fld>
            <a:endParaRPr lang="en-US"/>
          </a:p>
        </p:txBody>
      </p:sp>
    </p:spTree>
    <p:extLst>
      <p:ext uri="{BB962C8B-B14F-4D97-AF65-F5344CB8AC3E}">
        <p14:creationId xmlns:p14="http://schemas.microsoft.com/office/powerpoint/2010/main" val="522547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err="1" smtClean="0">
                <a:solidFill>
                  <a:schemeClr val="tx1"/>
                </a:solidFill>
                <a:latin typeface="+mn-lt"/>
                <a:ea typeface="+mn-ea"/>
                <a:cs typeface="+mn-cs"/>
              </a:rPr>
              <a:t>Shrey</a:t>
            </a:r>
            <a:r>
              <a:rPr lang="en-US" sz="1200" u="none" kern="1200" baseline="0" dirty="0" smtClean="0">
                <a:solidFill>
                  <a:schemeClr val="tx1"/>
                </a:solidFill>
                <a:latin typeface="+mn-lt"/>
                <a:ea typeface="+mn-ea"/>
                <a:cs typeface="+mn-cs"/>
              </a:rPr>
              <a:t> is 31 years old and was selected because he is an extreme user. Attending around 5 meetings a day, most of which he organizes. We performed this experiment while walking to see how the experience held up on the go. While juggling the papers was tough, the experiment worked well while walking.</a:t>
            </a:r>
          </a:p>
          <a:p>
            <a:r>
              <a:rPr lang="en-US" sz="1200" u="none" kern="1200" baseline="0" dirty="0" smtClean="0">
                <a:solidFill>
                  <a:schemeClr val="tx1"/>
                </a:solidFill>
                <a:latin typeface="+mn-lt"/>
                <a:ea typeface="+mn-ea"/>
                <a:cs typeface="+mn-cs"/>
              </a:rPr>
              <a:t>POWER-USER</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22</a:t>
            </a:fld>
            <a:endParaRPr lang="en-US"/>
          </a:p>
        </p:txBody>
      </p:sp>
    </p:spTree>
    <p:extLst>
      <p:ext uri="{BB962C8B-B14F-4D97-AF65-F5344CB8AC3E}">
        <p14:creationId xmlns:p14="http://schemas.microsoft.com/office/powerpoint/2010/main" val="3753626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none" kern="1200" baseline="0" dirty="0" smtClean="0">
                <a:solidFill>
                  <a:schemeClr val="tx1"/>
                </a:solidFill>
                <a:latin typeface="+mn-lt"/>
                <a:ea typeface="+mn-ea"/>
                <a:cs typeface="+mn-cs"/>
              </a:rPr>
              <a:t>Have you ever been in a meeting and wondered why you were there? Have you gathered people only to realize no one knows what the meeting’s about? Let’s face it: everyone hates meetings. </a:t>
            </a:r>
            <a:r>
              <a:rPr lang="en-US" sz="1200" u="none" kern="1200" baseline="0" dirty="0" err="1" smtClean="0">
                <a:solidFill>
                  <a:schemeClr val="tx1"/>
                </a:solidFill>
                <a:latin typeface="+mn-lt"/>
                <a:ea typeface="+mn-ea"/>
                <a:cs typeface="+mn-cs"/>
              </a:rPr>
              <a:t>BetterMeet</a:t>
            </a:r>
            <a:r>
              <a:rPr lang="en-US" sz="1200" u="none" kern="1200" baseline="0" dirty="0" smtClean="0">
                <a:solidFill>
                  <a:schemeClr val="tx1"/>
                </a:solidFill>
                <a:latin typeface="+mn-lt"/>
                <a:ea typeface="+mn-ea"/>
                <a:cs typeface="+mn-cs"/>
              </a:rPr>
              <a:t> is the solution to ineffective meetings: create an agenda, only invite people who are absolutely necessary, and ensure everyone’s on the same page.</a:t>
            </a:r>
          </a:p>
          <a:p>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a:t>
            </a:fld>
            <a:endParaRPr lang="en-US"/>
          </a:p>
        </p:txBody>
      </p:sp>
    </p:spTree>
    <p:extLst>
      <p:ext uri="{BB962C8B-B14F-4D97-AF65-F5344CB8AC3E}">
        <p14:creationId xmlns:p14="http://schemas.microsoft.com/office/powerpoint/2010/main" val="23160638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the results given in sufficient detail to understand what occurred?</a:t>
            </a:r>
          </a:p>
          <a:p>
            <a:r>
              <a:rPr lang="en-US" dirty="0" smtClean="0"/>
              <a:t>Labeled screens.</a:t>
            </a:r>
          </a:p>
          <a:p>
            <a:r>
              <a:rPr lang="en-US" dirty="0" smtClean="0"/>
              <a:t>Power user highest, consistent</a:t>
            </a:r>
            <a:r>
              <a:rPr lang="en-US" baseline="0" dirty="0" smtClean="0"/>
              <a:t> across. Biggest pain points are transition screens.</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23</a:t>
            </a:fld>
            <a:endParaRPr lang="en-US"/>
          </a:p>
        </p:txBody>
      </p:sp>
    </p:spTree>
    <p:extLst>
      <p:ext uri="{BB962C8B-B14F-4D97-AF65-F5344CB8AC3E}">
        <p14:creationId xmlns:p14="http://schemas.microsoft.com/office/powerpoint/2010/main" val="23822339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Number of errors. Again, biggest pain points when first come to transition. Partly due to paper interface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24</a:t>
            </a:fld>
            <a:endParaRPr lang="en-US"/>
          </a:p>
        </p:txBody>
      </p:sp>
    </p:spTree>
    <p:extLst>
      <p:ext uri="{BB962C8B-B14F-4D97-AF65-F5344CB8AC3E}">
        <p14:creationId xmlns:p14="http://schemas.microsoft.com/office/powerpoint/2010/main" val="1796316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the suggested UI improvement sound and follow from the results?</a:t>
            </a:r>
          </a:p>
          <a:p>
            <a:r>
              <a:rPr lang="en-US" dirty="0" smtClean="0"/>
              <a:t>Biggest errors around navigation</a:t>
            </a:r>
            <a:r>
              <a:rPr lang="en-US" baseline="0" dirty="0" smtClean="0"/>
              <a:t> change. Let users know how they can move between screens. TTI low, but this would help that too.</a:t>
            </a:r>
          </a:p>
          <a:p>
            <a:r>
              <a:rPr lang="en-US" baseline="0" dirty="0" smtClean="0"/>
              <a:t>Participant says doesn’t always have agendas for meetings. Allow chats where some screens like agendas are optional.</a:t>
            </a:r>
          </a:p>
          <a:p>
            <a:r>
              <a:rPr lang="en-US" baseline="0" dirty="0" smtClean="0"/>
              <a:t>Lots of reconsidering after man hours. Maybe make it even more visual.</a:t>
            </a:r>
          </a:p>
          <a:p>
            <a:r>
              <a:rPr lang="en-US" baseline="0" dirty="0" smtClean="0"/>
              <a:t>Not many people want to go to past meetings. Switch to two tab layout with more.</a:t>
            </a:r>
          </a:p>
          <a:p>
            <a:r>
              <a:rPr lang="en-US" baseline="0" dirty="0" smtClean="0"/>
              <a:t>Ability to un-invite people or change the agenda. Edit screen.</a:t>
            </a:r>
          </a:p>
        </p:txBody>
      </p:sp>
      <p:sp>
        <p:nvSpPr>
          <p:cNvPr id="4" name="Slide Number Placeholder 3"/>
          <p:cNvSpPr>
            <a:spLocks noGrp="1"/>
          </p:cNvSpPr>
          <p:nvPr>
            <p:ph type="sldNum" sz="quarter" idx="10"/>
          </p:nvPr>
        </p:nvSpPr>
        <p:spPr/>
        <p:txBody>
          <a:bodyPr/>
          <a:lstStyle/>
          <a:p>
            <a:fld id="{2AA09631-BB4C-594A-9445-63635826A06C}" type="slidenum">
              <a:rPr lang="en-US" smtClean="0"/>
              <a:t>25</a:t>
            </a:fld>
            <a:endParaRPr lang="en-US"/>
          </a:p>
        </p:txBody>
      </p:sp>
    </p:spTree>
    <p:extLst>
      <p:ext uri="{BB962C8B-B14F-4D97-AF65-F5344CB8AC3E}">
        <p14:creationId xmlns:p14="http://schemas.microsoft.com/office/powerpoint/2010/main" val="969798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Overall, we gained many insights on the app and felt that our app did seem to achieve the goal of reducing meetings and meeting attendees. Participants were generally receptive to the idea and could see the need for a tool like </a:t>
            </a:r>
            <a:r>
              <a:rPr lang="en-US" sz="1200" u="none" kern="1200" baseline="0" dirty="0" err="1" smtClean="0">
                <a:solidFill>
                  <a:schemeClr val="tx1"/>
                </a:solidFill>
                <a:latin typeface="+mn-lt"/>
                <a:ea typeface="+mn-ea"/>
                <a:cs typeface="+mn-cs"/>
              </a:rPr>
              <a:t>BetterMeet</a:t>
            </a:r>
            <a:r>
              <a:rPr lang="en-US" sz="1200" u="none" kern="1200" baseline="0" dirty="0" smtClean="0">
                <a:solidFill>
                  <a:schemeClr val="tx1"/>
                </a:solidFill>
                <a:latin typeface="+mn-lt"/>
                <a:ea typeface="+mn-ea"/>
                <a:cs typeface="+mn-cs"/>
              </a:rPr>
              <a:t>. We hope to incorporate the feedback and insights we’ve gained from this week to redesign and improve user flow and experience in our next prototype.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26</a:t>
            </a:fld>
            <a:endParaRPr lang="en-US"/>
          </a:p>
        </p:txBody>
      </p:sp>
    </p:spTree>
    <p:extLst>
      <p:ext uri="{BB962C8B-B14F-4D97-AF65-F5344CB8AC3E}">
        <p14:creationId xmlns:p14="http://schemas.microsoft.com/office/powerpoint/2010/main" val="5259339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27</a:t>
            </a:fld>
            <a:endParaRPr lang="en-US"/>
          </a:p>
        </p:txBody>
      </p:sp>
    </p:spTree>
    <p:extLst>
      <p:ext uri="{BB962C8B-B14F-4D97-AF65-F5344CB8AC3E}">
        <p14:creationId xmlns:p14="http://schemas.microsoft.com/office/powerpoint/2010/main" val="356156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t>
            </a:r>
            <a:r>
              <a:rPr lang="en-US" dirty="0" err="1" smtClean="0"/>
              <a:t>BetterMeet</a:t>
            </a:r>
            <a:r>
              <a:rPr lang="en-US" dirty="0" smtClean="0"/>
              <a:t>, our mission is to change the way people think about meetings</a:t>
            </a:r>
            <a:r>
              <a:rPr lang="en-US" baseline="0" dirty="0" smtClean="0"/>
              <a:t> and make meetings more purposeful.</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3</a:t>
            </a:fld>
            <a:endParaRPr lang="en-US"/>
          </a:p>
        </p:txBody>
      </p:sp>
    </p:spTree>
    <p:extLst>
      <p:ext uri="{BB962C8B-B14F-4D97-AF65-F5344CB8AC3E}">
        <p14:creationId xmlns:p14="http://schemas.microsoft.com/office/powerpoint/2010/main" val="6226006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did we</a:t>
            </a:r>
            <a:r>
              <a:rPr lang="en-US" baseline="0" dirty="0" smtClean="0"/>
              <a:t> choose it? Reasoning? What can you do with it?</a:t>
            </a:r>
          </a:p>
          <a:p>
            <a:r>
              <a:rPr lang="en-US" baseline="0" dirty="0" smtClean="0"/>
              <a:t>Watch vs. Web vs. Mobile</a:t>
            </a:r>
          </a:p>
          <a:p>
            <a:r>
              <a:rPr lang="en-US" sz="1200" u="none" kern="1200" baseline="0" dirty="0" smtClean="0">
                <a:solidFill>
                  <a:schemeClr val="tx1"/>
                </a:solidFill>
                <a:latin typeface="+mn-lt"/>
                <a:ea typeface="+mn-ea"/>
                <a:cs typeface="+mn-cs"/>
              </a:rPr>
              <a:t>More importantly, however, we realized that due to the touch-only interface of mobile, interaction had to be simple and effective at the same time. We wanted the agenda and attendee invite reasons to be concise. Since no one wants to spend hours typing on a phone, the mobile interface enables us to enforce this behavior.</a:t>
            </a:r>
          </a:p>
          <a:p>
            <a:r>
              <a:rPr lang="en-US" sz="1200" u="none" kern="1200" baseline="0" dirty="0" smtClean="0">
                <a:solidFill>
                  <a:schemeClr val="tx1"/>
                </a:solidFill>
                <a:latin typeface="+mn-lt"/>
                <a:ea typeface="+mn-ea"/>
                <a:cs typeface="+mn-cs"/>
              </a:rPr>
              <a:t>Place roadblocks. First, we decided from earlier user feedback that the reasons for inviting each person should be the organizer’s responsibility. This way, the attendees aren’t annoyed, and it is more difficult for the organizer to schedule the meeting in the first place</a:t>
            </a:r>
          </a:p>
          <a:p>
            <a:r>
              <a:rPr lang="en-US" sz="1200" u="none" kern="1200" baseline="0" dirty="0" smtClean="0">
                <a:solidFill>
                  <a:schemeClr val="tx1"/>
                </a:solidFill>
                <a:latin typeface="+mn-lt"/>
                <a:ea typeface="+mn-ea"/>
                <a:cs typeface="+mn-cs"/>
              </a:rPr>
              <a:t>“man hours” idea from the second sketch storyboard and decided to implement that in two places in our final selection. running tally over the course of the last month. extra pop-up man hours adding to tally. </a:t>
            </a:r>
          </a:p>
          <a:p>
            <a:r>
              <a:rPr lang="en-US" sz="1200" u="none" kern="1200" baseline="0" dirty="0" smtClean="0">
                <a:solidFill>
                  <a:schemeClr val="tx1"/>
                </a:solidFill>
                <a:latin typeface="+mn-lt"/>
                <a:ea typeface="+mn-ea"/>
                <a:cs typeface="+mn-cs"/>
              </a:rPr>
              <a:t>By forcing the organizer to second-guess their choices and see the impact scheduling the meeting has on others’ productivity, we hope that they will be more likely to invite less people.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4</a:t>
            </a:fld>
            <a:endParaRPr lang="en-US"/>
          </a:p>
        </p:txBody>
      </p:sp>
    </p:spTree>
    <p:extLst>
      <p:ext uri="{BB962C8B-B14F-4D97-AF65-F5344CB8AC3E}">
        <p14:creationId xmlns:p14="http://schemas.microsoft.com/office/powerpoint/2010/main" val="645607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a:t>
            </a:r>
            <a:r>
              <a:rPr lang="en-US" baseline="0" dirty="0" smtClean="0"/>
              <a:t>o over structure and tasks at the same time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5</a:t>
            </a:fld>
            <a:endParaRPr lang="en-US"/>
          </a:p>
        </p:txBody>
      </p:sp>
    </p:spTree>
    <p:extLst>
      <p:ext uri="{BB962C8B-B14F-4D97-AF65-F5344CB8AC3E}">
        <p14:creationId xmlns:p14="http://schemas.microsoft.com/office/powerpoint/2010/main" val="418391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Login</a:t>
            </a:r>
            <a:r>
              <a:rPr lang="en-US" baseline="0" dirty="0" smtClean="0"/>
              <a:t> page</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6</a:t>
            </a:fld>
            <a:endParaRPr lang="en-US"/>
          </a:p>
        </p:txBody>
      </p:sp>
    </p:spTree>
    <p:extLst>
      <p:ext uri="{BB962C8B-B14F-4D97-AF65-F5344CB8AC3E}">
        <p14:creationId xmlns:p14="http://schemas.microsoft.com/office/powerpoint/2010/main" val="1465392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team name (a la Slack)</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7</a:t>
            </a:fld>
            <a:endParaRPr lang="en-US"/>
          </a:p>
        </p:txBody>
      </p:sp>
    </p:spTree>
    <p:extLst>
      <p:ext uri="{BB962C8B-B14F-4D97-AF65-F5344CB8AC3E}">
        <p14:creationId xmlns:p14="http://schemas.microsoft.com/office/powerpoint/2010/main" val="844673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a:t>
            </a:r>
            <a:r>
              <a:rPr lang="en-US" baseline="0" dirty="0" smtClean="0"/>
              <a:t> new meeting</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8</a:t>
            </a:fld>
            <a:endParaRPr lang="en-US"/>
          </a:p>
        </p:txBody>
      </p:sp>
    </p:spTree>
    <p:extLst>
      <p:ext uri="{BB962C8B-B14F-4D97-AF65-F5344CB8AC3E}">
        <p14:creationId xmlns:p14="http://schemas.microsoft.com/office/powerpoint/2010/main" val="3129437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Name, title, and location</a:t>
            </a:r>
            <a:endParaRPr lang="en-US" dirty="0"/>
          </a:p>
        </p:txBody>
      </p:sp>
      <p:sp>
        <p:nvSpPr>
          <p:cNvPr id="4" name="Slide Number Placeholder 3"/>
          <p:cNvSpPr>
            <a:spLocks noGrp="1"/>
          </p:cNvSpPr>
          <p:nvPr>
            <p:ph type="sldNum" sz="quarter" idx="10"/>
          </p:nvPr>
        </p:nvSpPr>
        <p:spPr/>
        <p:txBody>
          <a:bodyPr/>
          <a:lstStyle/>
          <a:p>
            <a:fld id="{2AA09631-BB4C-594A-9445-63635826A06C}" type="slidenum">
              <a:rPr lang="en-US" smtClean="0"/>
              <a:t>10</a:t>
            </a:fld>
            <a:endParaRPr lang="en-US"/>
          </a:p>
        </p:txBody>
      </p:sp>
    </p:spTree>
    <p:extLst>
      <p:ext uri="{BB962C8B-B14F-4D97-AF65-F5344CB8AC3E}">
        <p14:creationId xmlns:p14="http://schemas.microsoft.com/office/powerpoint/2010/main" val="596299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768869-3D6C-DA42-94FA-5B5B7C2C38BF}" type="datetimeFigureOut">
              <a:rPr lang="en-US" smtClean="0"/>
              <a:t>10/22/15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415629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768869-3D6C-DA42-94FA-5B5B7C2C38BF}" type="datetimeFigureOut">
              <a:rPr lang="en-US" smtClean="0"/>
              <a:t>10/22/15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984074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768869-3D6C-DA42-94FA-5B5B7C2C38BF}" type="datetimeFigureOut">
              <a:rPr lang="en-US" smtClean="0"/>
              <a:t>10/22/15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1576236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768869-3D6C-DA42-94FA-5B5B7C2C38BF}" type="datetimeFigureOut">
              <a:rPr lang="en-US" smtClean="0"/>
              <a:t>10/22/15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443861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768869-3D6C-DA42-94FA-5B5B7C2C38BF}" type="datetimeFigureOut">
              <a:rPr lang="en-US" smtClean="0"/>
              <a:t>10/22/15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1775860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768869-3D6C-DA42-94FA-5B5B7C2C38BF}" type="datetimeFigureOut">
              <a:rPr lang="en-US" smtClean="0"/>
              <a:t>10/22/15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116319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768869-3D6C-DA42-94FA-5B5B7C2C38BF}" type="datetimeFigureOut">
              <a:rPr lang="en-US" smtClean="0"/>
              <a:t>10/22/15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1246994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768869-3D6C-DA42-94FA-5B5B7C2C38BF}" type="datetimeFigureOut">
              <a:rPr lang="en-US" smtClean="0"/>
              <a:t>10/22/15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948843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768869-3D6C-DA42-94FA-5B5B7C2C38BF}" type="datetimeFigureOut">
              <a:rPr lang="en-US" smtClean="0"/>
              <a:t>10/22/15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4015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768869-3D6C-DA42-94FA-5B5B7C2C38BF}" type="datetimeFigureOut">
              <a:rPr lang="en-US" smtClean="0"/>
              <a:t>10/22/15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923372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768869-3D6C-DA42-94FA-5B5B7C2C38BF}" type="datetimeFigureOut">
              <a:rPr lang="en-US" smtClean="0"/>
              <a:t>10/22/15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33DC7-0B2F-E048-BDDB-2C53E3E691CB}" type="slidenum">
              <a:rPr lang="en-US" smtClean="0"/>
              <a:t>‹#›</a:t>
            </a:fld>
            <a:endParaRPr lang="en-US"/>
          </a:p>
        </p:txBody>
      </p:sp>
    </p:spTree>
    <p:extLst>
      <p:ext uri="{BB962C8B-B14F-4D97-AF65-F5344CB8AC3E}">
        <p14:creationId xmlns:p14="http://schemas.microsoft.com/office/powerpoint/2010/main" val="14081188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768869-3D6C-DA42-94FA-5B5B7C2C38BF}" type="datetimeFigureOut">
              <a:rPr lang="en-US" smtClean="0"/>
              <a:t>10/22/15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D33DC7-0B2F-E048-BDDB-2C53E3E691CB}" type="slidenum">
              <a:rPr lang="en-US" smtClean="0"/>
              <a:t>‹#›</a:t>
            </a:fld>
            <a:endParaRPr lang="en-US"/>
          </a:p>
        </p:txBody>
      </p:sp>
    </p:spTree>
    <p:extLst>
      <p:ext uri="{BB962C8B-B14F-4D97-AF65-F5344CB8AC3E}">
        <p14:creationId xmlns:p14="http://schemas.microsoft.com/office/powerpoint/2010/main" val="1570101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7392" b="7985"/>
          <a:stretch/>
        </p:blipFill>
        <p:spPr>
          <a:xfrm>
            <a:off x="0" y="-13447"/>
            <a:ext cx="12192000" cy="6871448"/>
          </a:xfrm>
          <a:prstGeom prst="rect">
            <a:avLst/>
          </a:prstGeom>
        </p:spPr>
      </p:pic>
      <p:sp>
        <p:nvSpPr>
          <p:cNvPr id="8" name="Rectangle 7"/>
          <p:cNvSpPr/>
          <p:nvPr/>
        </p:nvSpPr>
        <p:spPr>
          <a:xfrm>
            <a:off x="0" y="1492624"/>
            <a:ext cx="12192000" cy="852409"/>
          </a:xfrm>
          <a:prstGeom prst="rect">
            <a:avLst/>
          </a:prstGeom>
          <a:solidFill>
            <a:schemeClr val="tx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1575592"/>
            <a:ext cx="12191999" cy="769441"/>
          </a:xfrm>
          <a:prstGeom prst="rect">
            <a:avLst/>
          </a:prstGeom>
          <a:noFill/>
        </p:spPr>
        <p:txBody>
          <a:bodyPr wrap="square" rtlCol="0">
            <a:spAutoFit/>
          </a:bodyPr>
          <a:lstStyle/>
          <a:p>
            <a:pPr algn="ctr"/>
            <a:r>
              <a:rPr lang="en-US" sz="4400" dirty="0" err="1" smtClean="0">
                <a:solidFill>
                  <a:schemeClr val="bg1"/>
                </a:solidFill>
                <a:latin typeface="DINComp-Light" charset="0"/>
                <a:ea typeface="DINComp-Light" charset="0"/>
                <a:cs typeface="DINComp-Light" charset="0"/>
              </a:rPr>
              <a:t>BetterMeet</a:t>
            </a:r>
            <a:endParaRPr lang="en-US" sz="4400" dirty="0">
              <a:solidFill>
                <a:schemeClr val="bg1"/>
              </a:solidFill>
              <a:latin typeface="DINComp-Light" charset="0"/>
              <a:ea typeface="DINComp-Light" charset="0"/>
              <a:cs typeface="DINComp-Light" charset="0"/>
            </a:endParaRPr>
          </a:p>
        </p:txBody>
      </p:sp>
      <p:sp>
        <p:nvSpPr>
          <p:cNvPr id="10" name="Rectangle 9"/>
          <p:cNvSpPr/>
          <p:nvPr/>
        </p:nvSpPr>
        <p:spPr>
          <a:xfrm>
            <a:off x="0" y="2428001"/>
            <a:ext cx="12192000" cy="543799"/>
          </a:xfrm>
          <a:prstGeom prst="rect">
            <a:avLst/>
          </a:prstGeom>
          <a:solidFill>
            <a:schemeClr val="tx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2467577"/>
            <a:ext cx="12192000" cy="477054"/>
          </a:xfrm>
          <a:prstGeom prst="rect">
            <a:avLst/>
          </a:prstGeom>
          <a:noFill/>
        </p:spPr>
        <p:txBody>
          <a:bodyPr wrap="square" rtlCol="0">
            <a:spAutoFit/>
          </a:bodyPr>
          <a:lstStyle/>
          <a:p>
            <a:pPr algn="ctr"/>
            <a:r>
              <a:rPr lang="en-US" sz="2500" dirty="0" smtClean="0">
                <a:solidFill>
                  <a:schemeClr val="bg1"/>
                </a:solidFill>
                <a:latin typeface="DIN Next LT Pro Ultra Light" charset="0"/>
                <a:ea typeface="DIN Next LT Pro Ultra Light" charset="0"/>
                <a:cs typeface="DIN Next LT Pro Ultra Light" charset="0"/>
              </a:rPr>
              <a:t>Low-fi Prototyping &amp; Pilot Usability Testing </a:t>
            </a:r>
            <a:endParaRPr lang="en-US" sz="2500" dirty="0">
              <a:solidFill>
                <a:schemeClr val="bg1"/>
              </a:solidFill>
              <a:latin typeface="DIN Next LT Pro Ultra Light" charset="0"/>
              <a:ea typeface="DIN Next LT Pro Ultra Light" charset="0"/>
              <a:cs typeface="DIN Next LT Pro Ultra Light" charset="0"/>
            </a:endParaRPr>
          </a:p>
        </p:txBody>
      </p:sp>
      <p:sp>
        <p:nvSpPr>
          <p:cNvPr id="3" name="TextBox 2"/>
          <p:cNvSpPr txBox="1"/>
          <p:nvPr/>
        </p:nvSpPr>
        <p:spPr>
          <a:xfrm>
            <a:off x="8578357" y="6016391"/>
            <a:ext cx="3613643" cy="830997"/>
          </a:xfrm>
          <a:prstGeom prst="rect">
            <a:avLst/>
          </a:prstGeom>
          <a:noFill/>
        </p:spPr>
        <p:txBody>
          <a:bodyPr wrap="none" rtlCol="0">
            <a:spAutoFit/>
          </a:bodyPr>
          <a:lstStyle/>
          <a:p>
            <a:pPr algn="r"/>
            <a:r>
              <a:rPr lang="en-US" sz="1600" dirty="0" smtClean="0">
                <a:solidFill>
                  <a:schemeClr val="bg1"/>
                </a:solidFill>
                <a:latin typeface="DINComp-Light"/>
                <a:cs typeface="DINComp-Light"/>
              </a:rPr>
              <a:t>October 22</a:t>
            </a:r>
            <a:r>
              <a:rPr lang="en-US" sz="1600" baseline="30000" dirty="0" smtClean="0">
                <a:solidFill>
                  <a:schemeClr val="bg1"/>
                </a:solidFill>
                <a:latin typeface="DINComp-Light"/>
                <a:cs typeface="DINComp-Light"/>
              </a:rPr>
              <a:t>nd</a:t>
            </a:r>
            <a:r>
              <a:rPr lang="en-US" sz="1600" dirty="0" smtClean="0">
                <a:solidFill>
                  <a:schemeClr val="bg1"/>
                </a:solidFill>
                <a:latin typeface="DINComp-Light"/>
                <a:cs typeface="DINComp-Light"/>
              </a:rPr>
              <a:t>, 2015</a:t>
            </a:r>
          </a:p>
          <a:p>
            <a:pPr algn="r"/>
            <a:r>
              <a:rPr lang="en-US" sz="1600" dirty="0" smtClean="0">
                <a:solidFill>
                  <a:schemeClr val="bg1"/>
                </a:solidFill>
                <a:latin typeface="DINComp-Light"/>
                <a:cs typeface="DINComp-Light"/>
              </a:rPr>
              <a:t>CS 147 – Behavioral Change</a:t>
            </a:r>
          </a:p>
          <a:p>
            <a:pPr algn="r"/>
            <a:r>
              <a:rPr lang="en-US" sz="1600" dirty="0" smtClean="0">
                <a:solidFill>
                  <a:schemeClr val="bg1"/>
                </a:solidFill>
                <a:latin typeface="DINComp-Light"/>
                <a:cs typeface="DINComp-Light"/>
              </a:rPr>
              <a:t>Theodora C, Derin D, Tommy F, Liza G</a:t>
            </a:r>
            <a:endParaRPr lang="en-US" sz="1600" dirty="0">
              <a:solidFill>
                <a:schemeClr val="bg1"/>
              </a:solidFill>
              <a:latin typeface="DINComp-Light"/>
              <a:cs typeface="DINComp-Light"/>
            </a:endParaRPr>
          </a:p>
        </p:txBody>
      </p:sp>
    </p:spTree>
    <p:extLst>
      <p:ext uri="{BB962C8B-B14F-4D97-AF65-F5344CB8AC3E}">
        <p14:creationId xmlns:p14="http://schemas.microsoft.com/office/powerpoint/2010/main" val="186403512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2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0463" y="0"/>
            <a:ext cx="4791075"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img_0761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9475" y="0"/>
            <a:ext cx="5353050" cy="6858000"/>
          </a:xfrm>
          <a:prstGeom prst="rect">
            <a:avLst/>
          </a:prstGeom>
        </p:spPr>
      </p:pic>
    </p:spTree>
    <p:extLst>
      <p:ext uri="{BB962C8B-B14F-4D97-AF65-F5344CB8AC3E}">
        <p14:creationId xmlns:p14="http://schemas.microsoft.com/office/powerpoint/2010/main" val="2835818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0" y="3082697"/>
            <a:ext cx="12192000" cy="707886"/>
          </a:xfrm>
          <a:prstGeom prst="rect">
            <a:avLst/>
          </a:prstGeom>
          <a:noFill/>
        </p:spPr>
        <p:txBody>
          <a:bodyPr wrap="square" rtlCol="0">
            <a:spAutoFit/>
          </a:bodyPr>
          <a:lstStyle/>
          <a:p>
            <a:pPr algn="ctr"/>
            <a:r>
              <a:rPr lang="en-US" sz="3800" dirty="0" smtClean="0">
                <a:solidFill>
                  <a:schemeClr val="bg1"/>
                </a:solidFill>
                <a:latin typeface="DINComp-Light" charset="0"/>
                <a:ea typeface="DINComp-Light" charset="0"/>
                <a:cs typeface="DINComp-Light" charset="0"/>
              </a:rPr>
              <a:t>TASK 2</a:t>
            </a:r>
            <a:r>
              <a:rPr lang="en-US" sz="4000" dirty="0" smtClean="0">
                <a:solidFill>
                  <a:schemeClr val="bg1"/>
                </a:solidFill>
                <a:latin typeface="DINComp-Light" charset="0"/>
                <a:ea typeface="DINComp-Light" charset="0"/>
                <a:cs typeface="DINComp-Light" charset="0"/>
              </a:rPr>
              <a:t>: </a:t>
            </a:r>
            <a:r>
              <a:rPr lang="en-US" sz="4000" dirty="0">
                <a:solidFill>
                  <a:schemeClr val="bg1"/>
                </a:solidFill>
                <a:latin typeface="DINComp-Light" charset="0"/>
                <a:ea typeface="DINComp-Light" charset="0"/>
                <a:cs typeface="DINComp-Light" charset="0"/>
              </a:rPr>
              <a:t>INVITE THE NECESSARY </a:t>
            </a:r>
            <a:r>
              <a:rPr lang="en-US" sz="4000" dirty="0" smtClean="0">
                <a:solidFill>
                  <a:schemeClr val="bg1"/>
                </a:solidFill>
                <a:latin typeface="DINComp-Light" charset="0"/>
                <a:ea typeface="DINComp-Light" charset="0"/>
                <a:cs typeface="DINComp-Light" charset="0"/>
              </a:rPr>
              <a:t>PEOPLE</a:t>
            </a:r>
            <a:endParaRPr lang="en-US" sz="40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img_0765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0977" y="0"/>
            <a:ext cx="4750047"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0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8550" y="0"/>
            <a:ext cx="4914900"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3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1413" y="0"/>
            <a:ext cx="4829175"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0" y="3082697"/>
            <a:ext cx="12192000" cy="677108"/>
          </a:xfrm>
          <a:prstGeom prst="rect">
            <a:avLst/>
          </a:prstGeom>
          <a:noFill/>
        </p:spPr>
        <p:txBody>
          <a:bodyPr wrap="square" rtlCol="0">
            <a:spAutoFit/>
          </a:bodyPr>
          <a:lstStyle/>
          <a:p>
            <a:pPr algn="ctr"/>
            <a:r>
              <a:rPr lang="en-US" sz="3800" smtClean="0">
                <a:solidFill>
                  <a:schemeClr val="bg1"/>
                </a:solidFill>
                <a:latin typeface="DINComp-Light" charset="0"/>
                <a:ea typeface="DINComp-Light" charset="0"/>
                <a:cs typeface="DINComp-Light" charset="0"/>
              </a:rPr>
              <a:t>TASK 3: ATTENDEE RSVP</a:t>
            </a:r>
            <a:endParaRPr lang="en-US" sz="38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110234986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59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0450" y="0"/>
            <a:ext cx="4991100"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58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2375" y="0"/>
            <a:ext cx="4667250"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3043595"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METHOD</a:t>
            </a:r>
            <a:endParaRPr lang="en-US" sz="2200" dirty="0">
              <a:solidFill>
                <a:schemeClr val="bg1"/>
              </a:solidFill>
              <a:latin typeface="DINComp-Light" charset="0"/>
              <a:ea typeface="DINComp-Light" charset="0"/>
              <a:cs typeface="DINComp-Light" charset="0"/>
            </a:endParaRPr>
          </a:p>
        </p:txBody>
      </p:sp>
      <p:pic>
        <p:nvPicPr>
          <p:cNvPr id="2" name="Picture 1"/>
          <p:cNvPicPr>
            <a:picLocks noChangeAspect="1"/>
          </p:cNvPicPr>
          <p:nvPr/>
        </p:nvPicPr>
        <p:blipFill>
          <a:blip r:embed="rId3">
            <a:alphaModFix amt="20000"/>
          </a:blip>
          <a:stretch>
            <a:fillRect/>
          </a:stretch>
        </p:blipFill>
        <p:spPr>
          <a:xfrm>
            <a:off x="3198301" y="1612297"/>
            <a:ext cx="2731012" cy="3629970"/>
          </a:xfrm>
          <a:prstGeom prst="rect">
            <a:avLst/>
          </a:prstGeom>
        </p:spPr>
      </p:pic>
      <p:pic>
        <p:nvPicPr>
          <p:cNvPr id="10" name="Picture 9"/>
          <p:cNvPicPr>
            <a:picLocks noChangeAspect="1"/>
          </p:cNvPicPr>
          <p:nvPr/>
        </p:nvPicPr>
        <p:blipFill>
          <a:blip r:embed="rId4">
            <a:alphaModFix amt="20000"/>
          </a:blip>
          <a:stretch>
            <a:fillRect/>
          </a:stretch>
        </p:blipFill>
        <p:spPr>
          <a:xfrm>
            <a:off x="6156999" y="1612297"/>
            <a:ext cx="2744651" cy="3662898"/>
          </a:xfrm>
          <a:prstGeom prst="rect">
            <a:avLst/>
          </a:prstGeom>
        </p:spPr>
      </p:pic>
      <p:pic>
        <p:nvPicPr>
          <p:cNvPr id="15" name="Picture 14"/>
          <p:cNvPicPr>
            <a:picLocks noChangeAspect="1"/>
          </p:cNvPicPr>
          <p:nvPr/>
        </p:nvPicPr>
        <p:blipFill rotWithShape="1">
          <a:blip r:embed="rId5">
            <a:alphaModFix amt="20000"/>
          </a:blip>
          <a:srcRect l="19584" r="23600"/>
          <a:stretch/>
        </p:blipFill>
        <p:spPr>
          <a:xfrm>
            <a:off x="9175869" y="1634317"/>
            <a:ext cx="2731012" cy="3607950"/>
          </a:xfrm>
          <a:prstGeom prst="rect">
            <a:avLst/>
          </a:prstGeom>
        </p:spPr>
      </p:pic>
      <p:pic>
        <p:nvPicPr>
          <p:cNvPr id="3" name="Picture 2"/>
          <p:cNvPicPr>
            <a:picLocks noChangeAspect="1"/>
          </p:cNvPicPr>
          <p:nvPr/>
        </p:nvPicPr>
        <p:blipFill>
          <a:blip r:embed="rId6"/>
          <a:stretch>
            <a:fillRect/>
          </a:stretch>
        </p:blipFill>
        <p:spPr>
          <a:xfrm>
            <a:off x="243367" y="1612297"/>
            <a:ext cx="2715257" cy="3629970"/>
          </a:xfrm>
          <a:prstGeom prst="rect">
            <a:avLst/>
          </a:prstGeom>
        </p:spPr>
      </p:pic>
    </p:spTree>
    <p:extLst>
      <p:ext uri="{BB962C8B-B14F-4D97-AF65-F5344CB8AC3E}">
        <p14:creationId xmlns:p14="http://schemas.microsoft.com/office/powerpoint/2010/main" val="19406886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alphaModFix amt="84000"/>
          </a:blip>
          <a:srcRect t="5038" b="10267"/>
          <a:stretch/>
        </p:blipFill>
        <p:spPr>
          <a:xfrm>
            <a:off x="0" y="-15498"/>
            <a:ext cx="12192000" cy="6881247"/>
          </a:xfrm>
          <a:prstGeom prst="rect">
            <a:avLst/>
          </a:prstGeom>
        </p:spPr>
      </p:pic>
      <p:sp>
        <p:nvSpPr>
          <p:cNvPr id="7" name="Rectangle 6"/>
          <p:cNvSpPr/>
          <p:nvPr/>
        </p:nvSpPr>
        <p:spPr>
          <a:xfrm>
            <a:off x="0" y="-15498"/>
            <a:ext cx="12192000" cy="6873498"/>
          </a:xfrm>
          <a:prstGeom prst="rect">
            <a:avLst/>
          </a:prstGeom>
          <a:solidFill>
            <a:schemeClr val="tx1">
              <a:lumMod val="50000"/>
              <a:lumOff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7" y="208999"/>
            <a:ext cx="592070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VALUE PROPOSITION</a:t>
            </a:r>
            <a:endParaRPr lang="en-US" sz="2200" dirty="0">
              <a:solidFill>
                <a:schemeClr val="bg1"/>
              </a:solidFill>
              <a:latin typeface="DINComp-Light" charset="0"/>
              <a:ea typeface="DINComp-Light" charset="0"/>
              <a:cs typeface="DINComp-Light" charset="0"/>
            </a:endParaRPr>
          </a:p>
        </p:txBody>
      </p:sp>
      <p:sp>
        <p:nvSpPr>
          <p:cNvPr id="6" name="TextBox 5"/>
          <p:cNvSpPr txBox="1"/>
          <p:nvPr/>
        </p:nvSpPr>
        <p:spPr>
          <a:xfrm>
            <a:off x="1663229" y="2446644"/>
            <a:ext cx="8999043" cy="1938992"/>
          </a:xfrm>
          <a:prstGeom prst="rect">
            <a:avLst/>
          </a:prstGeom>
          <a:noFill/>
        </p:spPr>
        <p:txBody>
          <a:bodyPr wrap="square" rtlCol="0">
            <a:spAutoFit/>
          </a:bodyPr>
          <a:lstStyle/>
          <a:p>
            <a:pPr algn="ctr"/>
            <a:r>
              <a:rPr lang="en-US" sz="6000" b="1" dirty="0" err="1" smtClean="0">
                <a:solidFill>
                  <a:schemeClr val="bg1"/>
                </a:solidFill>
                <a:latin typeface="DIN Next LT Pro Ultra Light" charset="0"/>
                <a:ea typeface="DIN Next LT Pro Ultra Light" charset="0"/>
                <a:cs typeface="DIN Next LT Pro Ultra Light" charset="0"/>
              </a:rPr>
              <a:t>BetterMeet</a:t>
            </a:r>
            <a:r>
              <a:rPr lang="en-US" sz="6000" b="1" dirty="0" smtClean="0">
                <a:solidFill>
                  <a:schemeClr val="bg1"/>
                </a:solidFill>
                <a:latin typeface="DIN Next LT Pro Ultra Light" charset="0"/>
                <a:ea typeface="DIN Next LT Pro Ultra Light" charset="0"/>
                <a:cs typeface="DIN Next LT Pro Ultra Light" charset="0"/>
              </a:rPr>
              <a:t>:</a:t>
            </a:r>
          </a:p>
          <a:p>
            <a:pPr algn="ctr"/>
            <a:r>
              <a:rPr lang="en-US" sz="6000" b="1" dirty="0" smtClean="0">
                <a:solidFill>
                  <a:schemeClr val="bg1"/>
                </a:solidFill>
                <a:latin typeface="DIN Next LT Pro Ultra Light" charset="0"/>
                <a:ea typeface="DIN Next LT Pro Ultra Light" charset="0"/>
                <a:cs typeface="DIN Next LT Pro Ultra Light" charset="0"/>
              </a:rPr>
              <a:t>Purposeful Meetings </a:t>
            </a:r>
          </a:p>
        </p:txBody>
      </p:sp>
    </p:spTree>
    <p:extLst>
      <p:ext uri="{BB962C8B-B14F-4D97-AF65-F5344CB8AC3E}">
        <p14:creationId xmlns:p14="http://schemas.microsoft.com/office/powerpoint/2010/main" val="365630172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3043595"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METHOD</a:t>
            </a:r>
            <a:endParaRPr lang="en-US" sz="2200" dirty="0">
              <a:solidFill>
                <a:schemeClr val="bg1"/>
              </a:solidFill>
              <a:latin typeface="DINComp-Light" charset="0"/>
              <a:ea typeface="DINComp-Light" charset="0"/>
              <a:cs typeface="DINComp-Light" charset="0"/>
            </a:endParaRPr>
          </a:p>
        </p:txBody>
      </p:sp>
      <p:pic>
        <p:nvPicPr>
          <p:cNvPr id="2" name="Picture 1"/>
          <p:cNvPicPr>
            <a:picLocks noChangeAspect="1"/>
          </p:cNvPicPr>
          <p:nvPr/>
        </p:nvPicPr>
        <p:blipFill>
          <a:blip r:embed="rId3">
            <a:alphaModFix/>
          </a:blip>
          <a:stretch>
            <a:fillRect/>
          </a:stretch>
        </p:blipFill>
        <p:spPr>
          <a:xfrm>
            <a:off x="3198301" y="1612297"/>
            <a:ext cx="2731012" cy="3629970"/>
          </a:xfrm>
          <a:prstGeom prst="rect">
            <a:avLst/>
          </a:prstGeom>
        </p:spPr>
      </p:pic>
      <p:pic>
        <p:nvPicPr>
          <p:cNvPr id="10" name="Picture 9"/>
          <p:cNvPicPr>
            <a:picLocks noChangeAspect="1"/>
          </p:cNvPicPr>
          <p:nvPr/>
        </p:nvPicPr>
        <p:blipFill>
          <a:blip r:embed="rId4">
            <a:alphaModFix amt="20000"/>
          </a:blip>
          <a:stretch>
            <a:fillRect/>
          </a:stretch>
        </p:blipFill>
        <p:spPr>
          <a:xfrm>
            <a:off x="6156999" y="1612297"/>
            <a:ext cx="2744651" cy="3662898"/>
          </a:xfrm>
          <a:prstGeom prst="rect">
            <a:avLst/>
          </a:prstGeom>
        </p:spPr>
      </p:pic>
      <p:pic>
        <p:nvPicPr>
          <p:cNvPr id="15" name="Picture 14"/>
          <p:cNvPicPr>
            <a:picLocks noChangeAspect="1"/>
          </p:cNvPicPr>
          <p:nvPr/>
        </p:nvPicPr>
        <p:blipFill rotWithShape="1">
          <a:blip r:embed="rId5">
            <a:alphaModFix amt="20000"/>
          </a:blip>
          <a:srcRect l="19584" r="23600"/>
          <a:stretch/>
        </p:blipFill>
        <p:spPr>
          <a:xfrm>
            <a:off x="9175869" y="1634317"/>
            <a:ext cx="2731012" cy="3607950"/>
          </a:xfrm>
          <a:prstGeom prst="rect">
            <a:avLst/>
          </a:prstGeom>
        </p:spPr>
      </p:pic>
      <p:pic>
        <p:nvPicPr>
          <p:cNvPr id="3" name="Picture 2"/>
          <p:cNvPicPr>
            <a:picLocks noChangeAspect="1"/>
          </p:cNvPicPr>
          <p:nvPr/>
        </p:nvPicPr>
        <p:blipFill>
          <a:blip r:embed="rId6">
            <a:alphaModFix amt="20000"/>
          </a:blip>
          <a:stretch>
            <a:fillRect/>
          </a:stretch>
        </p:blipFill>
        <p:spPr>
          <a:xfrm>
            <a:off x="243367" y="1612297"/>
            <a:ext cx="2715257" cy="3629970"/>
          </a:xfrm>
          <a:prstGeom prst="rect">
            <a:avLst/>
          </a:prstGeom>
        </p:spPr>
      </p:pic>
    </p:spTree>
    <p:extLst>
      <p:ext uri="{BB962C8B-B14F-4D97-AF65-F5344CB8AC3E}">
        <p14:creationId xmlns:p14="http://schemas.microsoft.com/office/powerpoint/2010/main" val="84815682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3043595"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METHOD</a:t>
            </a:r>
            <a:endParaRPr lang="en-US" sz="2200" dirty="0">
              <a:solidFill>
                <a:schemeClr val="bg1"/>
              </a:solidFill>
              <a:latin typeface="DINComp-Light" charset="0"/>
              <a:ea typeface="DINComp-Light" charset="0"/>
              <a:cs typeface="DINComp-Light" charset="0"/>
            </a:endParaRPr>
          </a:p>
        </p:txBody>
      </p:sp>
      <p:pic>
        <p:nvPicPr>
          <p:cNvPr id="2" name="Picture 1"/>
          <p:cNvPicPr>
            <a:picLocks noChangeAspect="1"/>
          </p:cNvPicPr>
          <p:nvPr/>
        </p:nvPicPr>
        <p:blipFill>
          <a:blip r:embed="rId3">
            <a:alphaModFix amt="20000"/>
          </a:blip>
          <a:stretch>
            <a:fillRect/>
          </a:stretch>
        </p:blipFill>
        <p:spPr>
          <a:xfrm>
            <a:off x="3198301" y="1612297"/>
            <a:ext cx="2731012" cy="3629970"/>
          </a:xfrm>
          <a:prstGeom prst="rect">
            <a:avLst/>
          </a:prstGeom>
        </p:spPr>
      </p:pic>
      <p:pic>
        <p:nvPicPr>
          <p:cNvPr id="10" name="Picture 9"/>
          <p:cNvPicPr>
            <a:picLocks noChangeAspect="1"/>
          </p:cNvPicPr>
          <p:nvPr/>
        </p:nvPicPr>
        <p:blipFill>
          <a:blip r:embed="rId4">
            <a:alphaModFix/>
          </a:blip>
          <a:stretch>
            <a:fillRect/>
          </a:stretch>
        </p:blipFill>
        <p:spPr>
          <a:xfrm>
            <a:off x="6156999" y="1612297"/>
            <a:ext cx="2744651" cy="3662898"/>
          </a:xfrm>
          <a:prstGeom prst="rect">
            <a:avLst/>
          </a:prstGeom>
        </p:spPr>
      </p:pic>
      <p:pic>
        <p:nvPicPr>
          <p:cNvPr id="15" name="Picture 14"/>
          <p:cNvPicPr>
            <a:picLocks noChangeAspect="1"/>
          </p:cNvPicPr>
          <p:nvPr/>
        </p:nvPicPr>
        <p:blipFill rotWithShape="1">
          <a:blip r:embed="rId5">
            <a:alphaModFix amt="20000"/>
          </a:blip>
          <a:srcRect l="19584" r="23600"/>
          <a:stretch/>
        </p:blipFill>
        <p:spPr>
          <a:xfrm>
            <a:off x="9175869" y="1634317"/>
            <a:ext cx="2731012" cy="3607950"/>
          </a:xfrm>
          <a:prstGeom prst="rect">
            <a:avLst/>
          </a:prstGeom>
        </p:spPr>
      </p:pic>
      <p:pic>
        <p:nvPicPr>
          <p:cNvPr id="3" name="Picture 2"/>
          <p:cNvPicPr>
            <a:picLocks noChangeAspect="1"/>
          </p:cNvPicPr>
          <p:nvPr/>
        </p:nvPicPr>
        <p:blipFill>
          <a:blip r:embed="rId6">
            <a:alphaModFix amt="20000"/>
          </a:blip>
          <a:stretch>
            <a:fillRect/>
          </a:stretch>
        </p:blipFill>
        <p:spPr>
          <a:xfrm>
            <a:off x="243367" y="1612297"/>
            <a:ext cx="2715257" cy="3629970"/>
          </a:xfrm>
          <a:prstGeom prst="rect">
            <a:avLst/>
          </a:prstGeom>
        </p:spPr>
      </p:pic>
    </p:spTree>
    <p:extLst>
      <p:ext uri="{BB962C8B-B14F-4D97-AF65-F5344CB8AC3E}">
        <p14:creationId xmlns:p14="http://schemas.microsoft.com/office/powerpoint/2010/main" val="84815682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3043595"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METHOD</a:t>
            </a:r>
            <a:endParaRPr lang="en-US" sz="2200" dirty="0">
              <a:solidFill>
                <a:schemeClr val="bg1"/>
              </a:solidFill>
              <a:latin typeface="DINComp-Light" charset="0"/>
              <a:ea typeface="DINComp-Light" charset="0"/>
              <a:cs typeface="DINComp-Light" charset="0"/>
            </a:endParaRPr>
          </a:p>
        </p:txBody>
      </p:sp>
      <p:pic>
        <p:nvPicPr>
          <p:cNvPr id="2" name="Picture 1"/>
          <p:cNvPicPr>
            <a:picLocks noChangeAspect="1"/>
          </p:cNvPicPr>
          <p:nvPr/>
        </p:nvPicPr>
        <p:blipFill>
          <a:blip r:embed="rId3">
            <a:alphaModFix amt="20000"/>
          </a:blip>
          <a:stretch>
            <a:fillRect/>
          </a:stretch>
        </p:blipFill>
        <p:spPr>
          <a:xfrm>
            <a:off x="3198301" y="1612297"/>
            <a:ext cx="2731012" cy="3629970"/>
          </a:xfrm>
          <a:prstGeom prst="rect">
            <a:avLst/>
          </a:prstGeom>
        </p:spPr>
      </p:pic>
      <p:pic>
        <p:nvPicPr>
          <p:cNvPr id="10" name="Picture 9"/>
          <p:cNvPicPr>
            <a:picLocks noChangeAspect="1"/>
          </p:cNvPicPr>
          <p:nvPr/>
        </p:nvPicPr>
        <p:blipFill>
          <a:blip r:embed="rId4">
            <a:alphaModFix amt="20000"/>
          </a:blip>
          <a:stretch>
            <a:fillRect/>
          </a:stretch>
        </p:blipFill>
        <p:spPr>
          <a:xfrm>
            <a:off x="6156999" y="1612297"/>
            <a:ext cx="2744651" cy="3662898"/>
          </a:xfrm>
          <a:prstGeom prst="rect">
            <a:avLst/>
          </a:prstGeom>
        </p:spPr>
      </p:pic>
      <p:pic>
        <p:nvPicPr>
          <p:cNvPr id="15" name="Picture 14"/>
          <p:cNvPicPr>
            <a:picLocks noChangeAspect="1"/>
          </p:cNvPicPr>
          <p:nvPr/>
        </p:nvPicPr>
        <p:blipFill rotWithShape="1">
          <a:blip r:embed="rId5">
            <a:alphaModFix/>
          </a:blip>
          <a:srcRect l="19584" r="23600"/>
          <a:stretch/>
        </p:blipFill>
        <p:spPr>
          <a:xfrm>
            <a:off x="9175869" y="1634317"/>
            <a:ext cx="2731012" cy="3607950"/>
          </a:xfrm>
          <a:prstGeom prst="rect">
            <a:avLst/>
          </a:prstGeom>
        </p:spPr>
      </p:pic>
      <p:pic>
        <p:nvPicPr>
          <p:cNvPr id="3" name="Picture 2"/>
          <p:cNvPicPr>
            <a:picLocks noChangeAspect="1"/>
          </p:cNvPicPr>
          <p:nvPr/>
        </p:nvPicPr>
        <p:blipFill>
          <a:blip r:embed="rId6">
            <a:alphaModFix amt="21000"/>
          </a:blip>
          <a:stretch>
            <a:fillRect/>
          </a:stretch>
        </p:blipFill>
        <p:spPr>
          <a:xfrm>
            <a:off x="243367" y="1612297"/>
            <a:ext cx="2715257" cy="3629970"/>
          </a:xfrm>
          <a:prstGeom prst="rect">
            <a:avLst/>
          </a:prstGeom>
        </p:spPr>
      </p:pic>
    </p:spTree>
    <p:extLst>
      <p:ext uri="{BB962C8B-B14F-4D97-AF65-F5344CB8AC3E}">
        <p14:creationId xmlns:p14="http://schemas.microsoft.com/office/powerpoint/2010/main" val="84815682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478052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RESULTS – TIME TO INTERACT</a:t>
            </a:r>
            <a:endParaRPr lang="en-US" sz="2200" dirty="0">
              <a:solidFill>
                <a:schemeClr val="bg1"/>
              </a:solidFill>
              <a:latin typeface="DINComp-Light" charset="0"/>
              <a:ea typeface="DINComp-Light" charset="0"/>
              <a:cs typeface="DINComp-Light" charset="0"/>
            </a:endParaRPr>
          </a:p>
        </p:txBody>
      </p:sp>
      <p:pic>
        <p:nvPicPr>
          <p:cNvPr id="7" name="Picture 6" descr="Screen Shot 2015-10-22 at 5.06.1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7776" y="1211562"/>
            <a:ext cx="6736448" cy="4913881"/>
          </a:xfrm>
          <a:prstGeom prst="rect">
            <a:avLst/>
          </a:prstGeom>
        </p:spPr>
      </p:pic>
    </p:spTree>
    <p:extLst>
      <p:ext uri="{BB962C8B-B14F-4D97-AF65-F5344CB8AC3E}">
        <p14:creationId xmlns:p14="http://schemas.microsoft.com/office/powerpoint/2010/main" val="86292796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6" y="208999"/>
            <a:ext cx="478052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RESULTS – ERRORS</a:t>
            </a:r>
            <a:endParaRPr lang="en-US" sz="2200" dirty="0">
              <a:solidFill>
                <a:schemeClr val="bg1"/>
              </a:solidFill>
              <a:latin typeface="DINComp-Light" charset="0"/>
              <a:ea typeface="DINComp-Light" charset="0"/>
              <a:cs typeface="DINComp-Light" charset="0"/>
            </a:endParaRPr>
          </a:p>
        </p:txBody>
      </p:sp>
      <p:pic>
        <p:nvPicPr>
          <p:cNvPr id="4" name="Picture 3" descr="Screen Shot 2015-10-22 at 5.05.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9049" y="1249402"/>
            <a:ext cx="8623300" cy="4889500"/>
          </a:xfrm>
          <a:prstGeom prst="rect">
            <a:avLst/>
          </a:prstGeom>
        </p:spPr>
      </p:pic>
    </p:spTree>
    <p:extLst>
      <p:ext uri="{BB962C8B-B14F-4D97-AF65-F5344CB8AC3E}">
        <p14:creationId xmlns:p14="http://schemas.microsoft.com/office/powerpoint/2010/main" val="9469991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0" y="3082697"/>
            <a:ext cx="12192000" cy="677108"/>
          </a:xfrm>
          <a:prstGeom prst="rect">
            <a:avLst/>
          </a:prstGeom>
          <a:noFill/>
        </p:spPr>
        <p:txBody>
          <a:bodyPr wrap="square" rtlCol="0">
            <a:spAutoFit/>
          </a:bodyPr>
          <a:lstStyle/>
          <a:p>
            <a:pPr algn="ctr"/>
            <a:r>
              <a:rPr lang="en-US" sz="3800" dirty="0" smtClean="0">
                <a:solidFill>
                  <a:schemeClr val="bg1"/>
                </a:solidFill>
                <a:latin typeface="DINComp-Light" charset="0"/>
                <a:ea typeface="DINComp-Light" charset="0"/>
                <a:cs typeface="DINComp-Light" charset="0"/>
              </a:rPr>
              <a:t>SUGGESTED UI CHANGES</a:t>
            </a:r>
            <a:endParaRPr lang="en-US" sz="38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36754503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alphaModFix amt="84000"/>
          </a:blip>
          <a:srcRect t="5038" b="10267"/>
          <a:stretch/>
        </p:blipFill>
        <p:spPr>
          <a:xfrm>
            <a:off x="0" y="-15498"/>
            <a:ext cx="12192000" cy="6881247"/>
          </a:xfrm>
          <a:prstGeom prst="rect">
            <a:avLst/>
          </a:prstGeom>
        </p:spPr>
      </p:pic>
      <p:sp>
        <p:nvSpPr>
          <p:cNvPr id="7" name="Rectangle 6"/>
          <p:cNvSpPr/>
          <p:nvPr/>
        </p:nvSpPr>
        <p:spPr>
          <a:xfrm>
            <a:off x="0" y="-15498"/>
            <a:ext cx="12192000" cy="6873498"/>
          </a:xfrm>
          <a:prstGeom prst="rect">
            <a:avLst/>
          </a:prstGeom>
          <a:solidFill>
            <a:schemeClr val="tx1">
              <a:lumMod val="50000"/>
              <a:lumOff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2047" y="208999"/>
            <a:ext cx="592070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SUMMARY</a:t>
            </a:r>
            <a:endParaRPr lang="en-US" sz="2200" dirty="0">
              <a:solidFill>
                <a:schemeClr val="bg1"/>
              </a:solidFill>
              <a:latin typeface="DINComp-Light" charset="0"/>
              <a:ea typeface="DINComp-Light" charset="0"/>
              <a:cs typeface="DINComp-Light" charset="0"/>
            </a:endParaRPr>
          </a:p>
        </p:txBody>
      </p:sp>
      <p:sp>
        <p:nvSpPr>
          <p:cNvPr id="6" name="TextBox 5"/>
          <p:cNvSpPr txBox="1"/>
          <p:nvPr/>
        </p:nvSpPr>
        <p:spPr>
          <a:xfrm>
            <a:off x="1663229" y="2446644"/>
            <a:ext cx="8999043" cy="1938992"/>
          </a:xfrm>
          <a:prstGeom prst="rect">
            <a:avLst/>
          </a:prstGeom>
          <a:noFill/>
        </p:spPr>
        <p:txBody>
          <a:bodyPr wrap="square" rtlCol="0">
            <a:spAutoFit/>
          </a:bodyPr>
          <a:lstStyle/>
          <a:p>
            <a:pPr algn="ctr"/>
            <a:r>
              <a:rPr lang="en-US" sz="6000" b="1" dirty="0" err="1" smtClean="0">
                <a:solidFill>
                  <a:schemeClr val="bg1"/>
                </a:solidFill>
                <a:latin typeface="DIN Next LT Pro Ultra Light" charset="0"/>
                <a:ea typeface="DIN Next LT Pro Ultra Light" charset="0"/>
                <a:cs typeface="DIN Next LT Pro Ultra Light" charset="0"/>
              </a:rPr>
              <a:t>BetterMeet</a:t>
            </a:r>
            <a:r>
              <a:rPr lang="en-US" sz="6000" b="1" dirty="0" smtClean="0">
                <a:solidFill>
                  <a:schemeClr val="bg1"/>
                </a:solidFill>
                <a:latin typeface="DIN Next LT Pro Ultra Light" charset="0"/>
                <a:ea typeface="DIN Next LT Pro Ultra Light" charset="0"/>
                <a:cs typeface="DIN Next LT Pro Ultra Light" charset="0"/>
              </a:rPr>
              <a:t>:</a:t>
            </a:r>
          </a:p>
          <a:p>
            <a:pPr algn="ctr"/>
            <a:r>
              <a:rPr lang="en-US" sz="6000" b="1" dirty="0" smtClean="0">
                <a:solidFill>
                  <a:schemeClr val="bg1"/>
                </a:solidFill>
                <a:latin typeface="DIN Next LT Pro Ultra Light" charset="0"/>
                <a:ea typeface="DIN Next LT Pro Ultra Light" charset="0"/>
                <a:cs typeface="DIN Next LT Pro Ultra Light" charset="0"/>
              </a:rPr>
              <a:t>Purposeful Meetings </a:t>
            </a:r>
          </a:p>
        </p:txBody>
      </p:sp>
    </p:spTree>
    <p:extLst>
      <p:ext uri="{BB962C8B-B14F-4D97-AF65-F5344CB8AC3E}">
        <p14:creationId xmlns:p14="http://schemas.microsoft.com/office/powerpoint/2010/main" val="208916464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7F7F7F"/>
        </a:solidFill>
        <a:effectLst/>
      </p:bgPr>
    </p:bg>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7392" b="7985"/>
          <a:stretch/>
        </p:blipFill>
        <p:spPr>
          <a:xfrm>
            <a:off x="0" y="-13448"/>
            <a:ext cx="12192000" cy="6871448"/>
          </a:xfrm>
          <a:prstGeom prst="rect">
            <a:avLst/>
          </a:prstGeom>
        </p:spPr>
      </p:pic>
      <p:sp>
        <p:nvSpPr>
          <p:cNvPr id="9" name="Rectangle 8"/>
          <p:cNvSpPr/>
          <p:nvPr/>
        </p:nvSpPr>
        <p:spPr>
          <a:xfrm>
            <a:off x="0" y="2995046"/>
            <a:ext cx="12192000" cy="852409"/>
          </a:xfrm>
          <a:prstGeom prst="rect">
            <a:avLst/>
          </a:prstGeom>
          <a:solidFill>
            <a:schemeClr val="tx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3105780"/>
            <a:ext cx="12192000" cy="630942"/>
          </a:xfrm>
          <a:prstGeom prst="rect">
            <a:avLst/>
          </a:prstGeom>
          <a:noFill/>
        </p:spPr>
        <p:txBody>
          <a:bodyPr wrap="square" rtlCol="0">
            <a:spAutoFit/>
          </a:bodyPr>
          <a:lstStyle/>
          <a:p>
            <a:pPr algn="ctr"/>
            <a:r>
              <a:rPr lang="en-US" sz="3500" dirty="0" smtClean="0">
                <a:solidFill>
                  <a:schemeClr val="bg1"/>
                </a:solidFill>
                <a:latin typeface="DINComp-Light" charset="0"/>
                <a:ea typeface="DINComp-Light" charset="0"/>
                <a:cs typeface="DINComp-Light" charset="0"/>
              </a:rPr>
              <a:t>QUESTIONS?</a:t>
            </a:r>
            <a:endParaRPr lang="en-US" sz="35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293052022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5"/>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0" y="2518089"/>
            <a:ext cx="12191999" cy="477054"/>
          </a:xfrm>
          <a:prstGeom prst="rect">
            <a:avLst/>
          </a:prstGeom>
          <a:noFill/>
        </p:spPr>
        <p:txBody>
          <a:bodyPr wrap="square" rtlCol="0">
            <a:spAutoFit/>
          </a:bodyPr>
          <a:lstStyle/>
          <a:p>
            <a:pPr algn="ctr"/>
            <a:r>
              <a:rPr lang="en-US" sz="2500" dirty="0" smtClean="0">
                <a:solidFill>
                  <a:schemeClr val="bg1"/>
                </a:solidFill>
                <a:latin typeface="DINComp-Light" charset="0"/>
                <a:ea typeface="DINComp-Light" charset="0"/>
                <a:cs typeface="DINComp-Light" charset="0"/>
              </a:rPr>
              <a:t>AT BETTERMEET, </a:t>
            </a:r>
            <a:endParaRPr lang="en-US" sz="2500" dirty="0">
              <a:solidFill>
                <a:schemeClr val="bg1"/>
              </a:solidFill>
              <a:latin typeface="DINComp-Light" charset="0"/>
              <a:ea typeface="DINComp-Light" charset="0"/>
              <a:cs typeface="DINComp-Light" charset="0"/>
            </a:endParaRPr>
          </a:p>
        </p:txBody>
      </p:sp>
      <p:sp>
        <p:nvSpPr>
          <p:cNvPr id="13" name="TextBox 12"/>
          <p:cNvSpPr txBox="1"/>
          <p:nvPr/>
        </p:nvSpPr>
        <p:spPr>
          <a:xfrm>
            <a:off x="1" y="3166145"/>
            <a:ext cx="12191998" cy="477054"/>
          </a:xfrm>
          <a:prstGeom prst="rect">
            <a:avLst/>
          </a:prstGeom>
          <a:noFill/>
        </p:spPr>
        <p:txBody>
          <a:bodyPr wrap="square" rtlCol="0">
            <a:spAutoFit/>
          </a:bodyPr>
          <a:lstStyle/>
          <a:p>
            <a:pPr algn="ctr"/>
            <a:r>
              <a:rPr lang="en-US" sz="2500" dirty="0" smtClean="0">
                <a:solidFill>
                  <a:schemeClr val="bg1"/>
                </a:solidFill>
                <a:latin typeface="DINComp-Light" charset="0"/>
                <a:ea typeface="DINComp-Light" charset="0"/>
                <a:cs typeface="DINComp-Light" charset="0"/>
              </a:rPr>
              <a:t>OUR MISSION IS TO CHANGE THE WAY PEOPLE THINK ABOUT MEETINGS</a:t>
            </a:r>
            <a:endParaRPr lang="en-US" sz="2500" dirty="0">
              <a:solidFill>
                <a:schemeClr val="bg1"/>
              </a:solidFill>
              <a:latin typeface="DINComp-Light" charset="0"/>
              <a:ea typeface="DINComp-Light" charset="0"/>
              <a:cs typeface="DINComp-Light" charset="0"/>
            </a:endParaRPr>
          </a:p>
        </p:txBody>
      </p:sp>
      <p:sp>
        <p:nvSpPr>
          <p:cNvPr id="14" name="TextBox 13"/>
          <p:cNvSpPr txBox="1"/>
          <p:nvPr/>
        </p:nvSpPr>
        <p:spPr>
          <a:xfrm>
            <a:off x="0" y="3798813"/>
            <a:ext cx="12192000" cy="477054"/>
          </a:xfrm>
          <a:prstGeom prst="rect">
            <a:avLst/>
          </a:prstGeom>
          <a:noFill/>
        </p:spPr>
        <p:txBody>
          <a:bodyPr wrap="square" rtlCol="0">
            <a:spAutoFit/>
          </a:bodyPr>
          <a:lstStyle/>
          <a:p>
            <a:pPr algn="ctr"/>
            <a:r>
              <a:rPr lang="en-US" sz="2500" dirty="0" smtClean="0">
                <a:solidFill>
                  <a:schemeClr val="bg1"/>
                </a:solidFill>
                <a:latin typeface="DINComp-Light" charset="0"/>
                <a:ea typeface="DINComp-Light" charset="0"/>
                <a:cs typeface="DINComp-Light" charset="0"/>
              </a:rPr>
              <a:t>AND MAKE MEETINGS MORE PURPOSEFUL.</a:t>
            </a:r>
            <a:endParaRPr lang="en-US" sz="2500" dirty="0">
              <a:solidFill>
                <a:schemeClr val="bg1"/>
              </a:solidFill>
              <a:latin typeface="DINComp-Light" charset="0"/>
              <a:ea typeface="DINComp-Light" charset="0"/>
              <a:cs typeface="DINComp-Light" charset="0"/>
            </a:endParaRPr>
          </a:p>
        </p:txBody>
      </p:sp>
      <p:sp>
        <p:nvSpPr>
          <p:cNvPr id="8" name="TextBox 7"/>
          <p:cNvSpPr txBox="1"/>
          <p:nvPr/>
        </p:nvSpPr>
        <p:spPr>
          <a:xfrm>
            <a:off x="242047" y="208999"/>
            <a:ext cx="592070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MISSION STATEMENT</a:t>
            </a:r>
            <a:endParaRPr lang="en-US" sz="22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93479954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tretch>
            <a:fillRect/>
          </a:stretch>
        </p:blipFill>
        <p:spPr>
          <a:xfrm>
            <a:off x="2590665" y="923086"/>
            <a:ext cx="7144172" cy="5588586"/>
          </a:xfrm>
          <a:prstGeom prst="rect">
            <a:avLst/>
          </a:prstGeom>
        </p:spPr>
      </p:pic>
      <p:sp>
        <p:nvSpPr>
          <p:cNvPr id="6" name="TextBox 5"/>
          <p:cNvSpPr txBox="1"/>
          <p:nvPr/>
        </p:nvSpPr>
        <p:spPr>
          <a:xfrm>
            <a:off x="242047" y="208999"/>
            <a:ext cx="5920704" cy="430887"/>
          </a:xfrm>
          <a:prstGeom prst="rect">
            <a:avLst/>
          </a:prstGeom>
          <a:noFill/>
        </p:spPr>
        <p:txBody>
          <a:bodyPr wrap="square" rtlCol="0">
            <a:spAutoFit/>
          </a:bodyPr>
          <a:lstStyle/>
          <a:p>
            <a:r>
              <a:rPr lang="en-US" sz="2200" dirty="0" smtClean="0">
                <a:solidFill>
                  <a:schemeClr val="bg1"/>
                </a:solidFill>
                <a:latin typeface="DINComp-Light" charset="0"/>
                <a:ea typeface="DINComp-Light" charset="0"/>
                <a:cs typeface="DINComp-Light" charset="0"/>
              </a:rPr>
              <a:t>SELECTED INTERFACE</a:t>
            </a:r>
            <a:endParaRPr lang="en-US" sz="22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109840146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0" y="3082697"/>
            <a:ext cx="12192000" cy="677108"/>
          </a:xfrm>
          <a:prstGeom prst="rect">
            <a:avLst/>
          </a:prstGeom>
          <a:noFill/>
        </p:spPr>
        <p:txBody>
          <a:bodyPr wrap="square" rtlCol="0">
            <a:spAutoFit/>
          </a:bodyPr>
          <a:lstStyle/>
          <a:p>
            <a:pPr algn="ctr"/>
            <a:r>
              <a:rPr lang="en-US" sz="3800" dirty="0" smtClean="0">
                <a:solidFill>
                  <a:schemeClr val="bg1"/>
                </a:solidFill>
                <a:latin typeface="DINComp-Light" charset="0"/>
                <a:ea typeface="DINComp-Light" charset="0"/>
                <a:cs typeface="DINComp-Light" charset="0"/>
              </a:rPr>
              <a:t>PROTOTYPE STRUCTURE</a:t>
            </a:r>
            <a:endParaRPr lang="en-US" sz="38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110234986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8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445" y="0"/>
            <a:ext cx="5389110" cy="6858000"/>
          </a:xfrm>
          <a:prstGeom prst="rect">
            <a:avLst/>
          </a:prstGeom>
        </p:spPr>
      </p:pic>
    </p:spTree>
    <p:extLst>
      <p:ext uri="{BB962C8B-B14F-4D97-AF65-F5344CB8AC3E}">
        <p14:creationId xmlns:p14="http://schemas.microsoft.com/office/powerpoint/2010/main" val="372060852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9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4238" y="0"/>
            <a:ext cx="5343525"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img_0767_7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1375" y="0"/>
            <a:ext cx="5429250" cy="6858000"/>
          </a:xfrm>
          <a:prstGeom prst="rect">
            <a:avLst/>
          </a:prstGeom>
        </p:spPr>
      </p:pic>
    </p:spTree>
    <p:extLst>
      <p:ext uri="{BB962C8B-B14F-4D97-AF65-F5344CB8AC3E}">
        <p14:creationId xmlns:p14="http://schemas.microsoft.com/office/powerpoint/2010/main" val="42682073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15498"/>
            <a:ext cx="12192000" cy="6873498"/>
          </a:xfrm>
          <a:prstGeom prst="rect">
            <a:avLst/>
          </a:prstGeom>
          <a:solidFill>
            <a:schemeClr val="tx1">
              <a:lumMod val="50000"/>
              <a:lumOff val="5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0" y="3082697"/>
            <a:ext cx="12192000" cy="677108"/>
          </a:xfrm>
          <a:prstGeom prst="rect">
            <a:avLst/>
          </a:prstGeom>
          <a:noFill/>
        </p:spPr>
        <p:txBody>
          <a:bodyPr wrap="square" rtlCol="0">
            <a:spAutoFit/>
          </a:bodyPr>
          <a:lstStyle/>
          <a:p>
            <a:pPr algn="ctr"/>
            <a:r>
              <a:rPr lang="en-US" sz="3800" dirty="0" smtClean="0">
                <a:solidFill>
                  <a:schemeClr val="bg1"/>
                </a:solidFill>
                <a:latin typeface="DINComp-Light" charset="0"/>
                <a:ea typeface="DINComp-Light" charset="0"/>
                <a:cs typeface="DINComp-Light" charset="0"/>
              </a:rPr>
              <a:t>TASK 1: SET THE MEETING AGENDA</a:t>
            </a:r>
            <a:endParaRPr lang="en-US" sz="3800" dirty="0">
              <a:solidFill>
                <a:schemeClr val="bg1"/>
              </a:solidFill>
              <a:latin typeface="DINComp-Light" charset="0"/>
              <a:ea typeface="DINComp-Light" charset="0"/>
              <a:cs typeface="DINComp-Light" charset="0"/>
            </a:endParaRPr>
          </a:p>
        </p:txBody>
      </p:sp>
    </p:spTree>
    <p:extLst>
      <p:ext uri="{BB962C8B-B14F-4D97-AF65-F5344CB8AC3E}">
        <p14:creationId xmlns:p14="http://schemas.microsoft.com/office/powerpoint/2010/main" val="8454408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466</TotalTime>
  <Words>972</Words>
  <Application>Microsoft Macintosh PowerPoint</Application>
  <PresentationFormat>Custom</PresentationFormat>
  <Paragraphs>97</Paragraphs>
  <Slides>27</Slides>
  <Notes>24</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liza gurtin</dc:creator>
  <cp:lastModifiedBy>Derin Dutz</cp:lastModifiedBy>
  <cp:revision>49</cp:revision>
  <cp:lastPrinted>2015-10-09T00:00:05Z</cp:lastPrinted>
  <dcterms:created xsi:type="dcterms:W3CDTF">2015-10-08T18:40:37Z</dcterms:created>
  <dcterms:modified xsi:type="dcterms:W3CDTF">2015-10-23T01:45:28Z</dcterms:modified>
</cp:coreProperties>
</file>

<file path=docProps/thumbnail.jpeg>
</file>